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663" r:id="rId2"/>
  </p:sldMasterIdLst>
  <p:notesMasterIdLst>
    <p:notesMasterId r:id="rId12"/>
  </p:notesMasterIdLst>
  <p:sldIdLst>
    <p:sldId id="256" r:id="rId3"/>
    <p:sldId id="257" r:id="rId4"/>
    <p:sldId id="262" r:id="rId5"/>
    <p:sldId id="258" r:id="rId6"/>
    <p:sldId id="259" r:id="rId7"/>
    <p:sldId id="265" r:id="rId8"/>
    <p:sldId id="263" r:id="rId9"/>
    <p:sldId id="264" r:id="rId10"/>
    <p:sldId id="266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0AEC4A9-23C9-451F-AA8F-55E6ECA11040}">
          <p14:sldIdLst>
            <p14:sldId id="256"/>
            <p14:sldId id="257"/>
            <p14:sldId id="262"/>
            <p14:sldId id="258"/>
            <p14:sldId id="259"/>
            <p14:sldId id="265"/>
            <p14:sldId id="263"/>
            <p14:sldId id="264"/>
            <p14:sldId id="266"/>
          </p14:sldIdLst>
        </p14:section>
        <p14:section name="Раздел без заголовка" id="{790A2233-36A3-446F-B634-7569E821826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0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914400" y="1219200"/>
            <a:ext cx="7921625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923925" y="6461125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5725" y="6461125"/>
            <a:ext cx="609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923925" y="6461125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5725" y="6461125"/>
            <a:ext cx="609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914400" y="1219200"/>
            <a:ext cx="3884613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2"/>
          </p:nvPr>
        </p:nvSpPr>
        <p:spPr>
          <a:xfrm>
            <a:off x="4951413" y="1219200"/>
            <a:ext cx="3884612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923925" y="6461125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5725" y="6461125"/>
            <a:ext cx="609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923925" y="6461125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5725" y="6461125"/>
            <a:ext cx="609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914400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just">
              <a:spcBef>
                <a:spcPts val="280"/>
              </a:spcBef>
              <a:spcAft>
                <a:spcPts val="0"/>
              </a:spcAft>
              <a:buClr>
                <a:srgbClr val="F8F8F8"/>
              </a:buClr>
              <a:buSzPts val="1400"/>
              <a:buFont typeface="Arial"/>
              <a:buNone/>
              <a:defRPr sz="1400" b="1">
                <a:solidFill>
                  <a:srgbClr val="F8F8F8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ctrTitle"/>
          </p:nvPr>
        </p:nvSpPr>
        <p:spPr>
          <a:xfrm>
            <a:off x="685800" y="5159375"/>
            <a:ext cx="6477000" cy="1317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33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ftr" idx="11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аблица" type="tbl">
  <p:cSld name="TAB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923925" y="6461125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5725" y="6461125"/>
            <a:ext cx="609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диаграмма" type="chart">
  <p:cSld name="CHAR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>
            <a:spLocks noGrp="1"/>
          </p:cNvSpPr>
          <p:nvPr>
            <p:ph type="chart" idx="2"/>
          </p:nvPr>
        </p:nvSpPr>
        <p:spPr>
          <a:xfrm>
            <a:off x="914400" y="1219200"/>
            <a:ext cx="7921625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923925" y="6461125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5725" y="6461125"/>
            <a:ext cx="609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 rot="5400000">
            <a:off x="4760119" y="2248694"/>
            <a:ext cx="6172200" cy="197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 rot="5400000">
            <a:off x="723107" y="343694"/>
            <a:ext cx="6172200" cy="578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923925" y="6461125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5725" y="6461125"/>
            <a:ext cx="609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 rot="5400000">
            <a:off x="2322513" y="-188912"/>
            <a:ext cx="5105400" cy="792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923925" y="6461125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5725" y="6461125"/>
            <a:ext cx="609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923925" y="6461125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5725" y="6461125"/>
            <a:ext cx="609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923925" y="6461125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5725" y="6461125"/>
            <a:ext cx="609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923925" y="6461125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5725" y="6461125"/>
            <a:ext cx="609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923925" y="6461125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5725" y="6461125"/>
            <a:ext cx="609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0" y="0"/>
            <a:ext cx="741362" cy="6858000"/>
          </a:xfrm>
          <a:prstGeom prst="rect">
            <a:avLst/>
          </a:prstGeom>
          <a:gradFill>
            <a:gsLst>
              <a:gs pos="0">
                <a:srgbClr val="294758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914400" y="1219200"/>
            <a:ext cx="7921625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923925" y="6461125"/>
            <a:ext cx="2133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5943600" y="6461125"/>
            <a:ext cx="2895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5725" y="6461125"/>
            <a:ext cx="609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2" name="Google Shape;12;p1" descr="02"/>
          <p:cNvSpPr txBox="1"/>
          <p:nvPr/>
        </p:nvSpPr>
        <p:spPr>
          <a:xfrm>
            <a:off x="0" y="0"/>
            <a:ext cx="742950" cy="1066800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 descr="03"/>
          <p:cNvSpPr txBox="1"/>
          <p:nvPr/>
        </p:nvSpPr>
        <p:spPr>
          <a:xfrm>
            <a:off x="0" y="1143000"/>
            <a:ext cx="742950" cy="1069975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 descr="04"/>
          <p:cNvSpPr txBox="1"/>
          <p:nvPr/>
        </p:nvSpPr>
        <p:spPr>
          <a:xfrm>
            <a:off x="0" y="2209800"/>
            <a:ext cx="742950" cy="1069975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 txBox="1"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/>
        </p:nvSpPr>
        <p:spPr>
          <a:xfrm>
            <a:off x="0" y="4964112"/>
            <a:ext cx="9144000" cy="1893887"/>
          </a:xfrm>
          <a:prstGeom prst="rect">
            <a:avLst/>
          </a:prstGeom>
          <a:gradFill>
            <a:gsLst>
              <a:gs pos="0">
                <a:srgbClr val="294758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5"/>
          <p:cNvSpPr txBox="1"/>
          <p:nvPr/>
        </p:nvSpPr>
        <p:spPr>
          <a:xfrm rot="10800000" flipH="1">
            <a:off x="0" y="4953000"/>
            <a:ext cx="9144000" cy="7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5" descr="02"/>
          <p:cNvSpPr txBox="1"/>
          <p:nvPr/>
        </p:nvSpPr>
        <p:spPr>
          <a:xfrm>
            <a:off x="0" y="381000"/>
            <a:ext cx="3052762" cy="45894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5" descr="03"/>
          <p:cNvSpPr txBox="1"/>
          <p:nvPr/>
        </p:nvSpPr>
        <p:spPr>
          <a:xfrm>
            <a:off x="3048000" y="381000"/>
            <a:ext cx="3052762" cy="459422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5" descr="04"/>
          <p:cNvSpPr txBox="1"/>
          <p:nvPr/>
        </p:nvSpPr>
        <p:spPr>
          <a:xfrm>
            <a:off x="6091237" y="381000"/>
            <a:ext cx="3052762" cy="458946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7924800" y="6262687"/>
            <a:ext cx="10350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L/O/G/O</a:t>
            </a:r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914400" y="1219200"/>
            <a:ext cx="7921625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ftr" idx="11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 П Р Е Д Е Л Е Н И Е</a:t>
            </a:r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1"/>
          </p:nvPr>
        </p:nvSpPr>
        <p:spPr>
          <a:xfrm>
            <a:off x="762000" y="1143000"/>
            <a:ext cx="83820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en-US" sz="2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Геморрагическая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лихорадка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Крым-Конго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лат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febris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haemorrhagica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crimiana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—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острое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инфекционное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заболевание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человека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передающееся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через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укусы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клещей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характеризующееся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лихорадкой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выраженной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интоксикацией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кровоизлияниями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коже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внутренних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органах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ru-RU" dirty="0"/>
              <a:t>Эпидемиология</a:t>
            </a:r>
            <a:endParaRPr dirty="0"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914400" y="1219200"/>
            <a:ext cx="7921625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SzPts val="3200"/>
            </a:pPr>
            <a:r>
              <a:rPr lang="ru-RU" sz="2400" dirty="0"/>
              <a:t>Вирус КГЛ – возбудитель болезни может сохраняться в природных условиях в клещах, которые сохраняют его пожизненно и передают потомству. Клещи обитают в основном на целинных (не вспахиваемых) участках (балки, овраги, лес, лесопосадки и др.), где могут нападать на человека. Естественными </a:t>
            </a:r>
            <a:r>
              <a:rPr lang="ru-RU" sz="2400" dirty="0" err="1"/>
              <a:t>прокормителями</a:t>
            </a:r>
            <a:r>
              <a:rPr lang="ru-RU" sz="2400" dirty="0"/>
              <a:t> клещей являются дикие, домашние животные (коровы, козы, овцы, лошади, зайцы, грызуны). Особенно опасно для жизни человека – снятие клещей с КРС, МРС и других животных и раздавливание их руками.</a:t>
            </a: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990600" y="152400"/>
            <a:ext cx="7845425" cy="27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endParaRPr dirty="0"/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761999" y="255181"/>
            <a:ext cx="8229599" cy="6602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endParaRPr dirty="0"/>
          </a:p>
        </p:txBody>
      </p:sp>
      <p:pic>
        <p:nvPicPr>
          <p:cNvPr id="157" name="Google Shape;15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599" y="526644"/>
            <a:ext cx="3794051" cy="5907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39833" y="526644"/>
            <a:ext cx="3951765" cy="590749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3"/>
          <p:cNvSpPr txBox="1"/>
          <p:nvPr/>
        </p:nvSpPr>
        <p:spPr>
          <a:xfrm>
            <a:off x="6761162" y="6096000"/>
            <a:ext cx="2230437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клещ рода Hyalomma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ru-RU" dirty="0"/>
              <a:t>Как можно заразиться</a:t>
            </a:r>
            <a:endParaRPr dirty="0"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762000" y="1143000"/>
            <a:ext cx="83820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SzPts val="3000"/>
            </a:pPr>
            <a:r>
              <a:rPr lang="ru-RU" sz="2400" dirty="0"/>
              <a:t>Заразиться человек может при присасывании на тело зараженного клеща, при раздавливании клещей и попадании содержимого и крови на слизистые рта, глаз, ссадины на руках, что может случиться при стрижке овец, убое и разделке </a:t>
            </a:r>
            <a:r>
              <a:rPr lang="ru-RU" sz="2400" dirty="0" err="1"/>
              <a:t>заклещевленного</a:t>
            </a:r>
            <a:r>
              <a:rPr lang="ru-RU" sz="2400" dirty="0"/>
              <a:t> крупного и мелкого рогатого скота. Заражение людей через укус клеща может произойти при пребывании людей в поле, на сенокосе, уходе за животными, при отдыхе на природе, в посадках, особенно, где имеются гнезда грачей. На этих птицах и других (вороны, сороки) могут быть также клещи.</a:t>
            </a:r>
            <a:endParaRPr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ru-RU" dirty="0"/>
              <a:t>КЛИНИКА</a:t>
            </a:r>
            <a:endParaRPr dirty="0"/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762000" y="1143000"/>
            <a:ext cx="83820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SzPts val="2900"/>
            </a:pPr>
            <a:r>
              <a:rPr lang="ru-RU" sz="2000" dirty="0"/>
              <a:t>Инкубационный период заболевания длится от 1 до 14 дней, в среднем 4-6 дней. В клинике КГЛ наблюдается два периода лихорадки. Заболевание всегда начинается остро с высокой температуры до 39–40 ℃ и болевого синдрома различной локализации. Возможен озноб, головная боль, боли в мышцах, суставах, животе и пояснице. Часто наблюдаются возбуждение, сухость во рту, головокружение, рвота, покраснение лица и слизистых оболочек. Через несколько дней (часов) температура снижается и человек считает, что он выздоравливает. Но буквально через некоторое время может начаться вторая волна лихорадки с присоединением геморрагического синдрома (кровотечения). Причем кровотечения могут быть не только наружными, но и внутренними, что может привести к неблагоприятному исходу заболевания. В этом периоде болезни больной человек опасен для окружающих. </a:t>
            </a:r>
            <a:endParaRPr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ru-RU" sz="36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Лечение</a:t>
            </a:r>
            <a:endParaRPr dirty="0"/>
          </a:p>
        </p:txBody>
      </p:sp>
      <p:sp>
        <p:nvSpPr>
          <p:cNvPr id="177" name="Google Shape;177;p26"/>
          <p:cNvSpPr txBox="1">
            <a:spLocks noGrp="1"/>
          </p:cNvSpPr>
          <p:nvPr>
            <p:ph type="body" idx="1"/>
          </p:nvPr>
        </p:nvSpPr>
        <p:spPr>
          <a:xfrm>
            <a:off x="762000" y="1143000"/>
            <a:ext cx="83820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SzPts val="3200"/>
            </a:pPr>
            <a:r>
              <a:rPr lang="ru-RU" sz="2800" b="1" dirty="0"/>
              <a:t>Лечение больных КГЛ</a:t>
            </a:r>
            <a:r>
              <a:rPr lang="ru-RU" sz="2800" dirty="0"/>
              <a:t> проводится только в инфекционных стационарах. Исход заболевания зависит от своевременности обращения больного за медицинской помощью. Во время начатое лечение  предупреждает развитие опасного геморрагического синдрома и следовательно является залогом благоприятного исхода болезни</a:t>
            </a:r>
            <a:r>
              <a:rPr lang="ru-RU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ru-RU" sz="36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Профилактика</a:t>
            </a:r>
            <a:endParaRPr dirty="0"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1"/>
          </p:nvPr>
        </p:nvSpPr>
        <p:spPr>
          <a:xfrm>
            <a:off x="762000" y="1143000"/>
            <a:ext cx="83820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SzPts val="3200"/>
            </a:pPr>
            <a:r>
              <a:rPr lang="ru-RU" sz="2000" dirty="0"/>
              <a:t>Чтобы защититься от страшной болезни:</a:t>
            </a:r>
          </a:p>
          <a:p>
            <a:pPr marL="342900" lvl="0">
              <a:spcBef>
                <a:spcPts val="0"/>
              </a:spcBef>
              <a:buSzPts val="3200"/>
            </a:pPr>
            <a:r>
              <a:rPr lang="ru-RU" sz="2000" dirty="0"/>
              <a:t> — при выходе на природу использовать противоклещевые препараты для обработки одежды и открытых участков тела;</a:t>
            </a:r>
          </a:p>
          <a:p>
            <a:pPr marL="342900" lvl="0">
              <a:spcBef>
                <a:spcPts val="0"/>
              </a:spcBef>
              <a:buSzPts val="3200"/>
            </a:pPr>
            <a:r>
              <a:rPr lang="ru-RU" sz="2000" dirty="0"/>
              <a:t> — если необходимо снять клещей с домашних животных, то использовать одноразовые перчатки, а снятых клещей по возможности сжигать; </a:t>
            </a:r>
          </a:p>
          <a:p>
            <a:pPr marL="342900" lvl="0">
              <a:spcBef>
                <a:spcPts val="0"/>
              </a:spcBef>
              <a:buSzPts val="3200"/>
            </a:pPr>
            <a:r>
              <a:rPr lang="ru-RU" sz="2000" dirty="0"/>
              <a:t>— если укусил клещ, необходимо следить за своим самочувствием в течение 14 дней после укуса, ежедневно измерять температуру тела, а при незначительном её повышении, а также при носовом кровотечении или кровоточивости дёсен сразу обращаться за квалифицированной медицинской помощью.</a:t>
            </a:r>
            <a:endParaRPr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endParaRPr dirty="0"/>
          </a:p>
        </p:txBody>
      </p:sp>
      <p:sp>
        <p:nvSpPr>
          <p:cNvPr id="171" name="Google Shape;171;p25"/>
          <p:cNvSpPr txBox="1">
            <a:spLocks noGrp="1"/>
          </p:cNvSpPr>
          <p:nvPr>
            <p:ph type="body" idx="1"/>
          </p:nvPr>
        </p:nvSpPr>
        <p:spPr>
          <a:xfrm>
            <a:off x="914400" y="1219200"/>
            <a:ext cx="7921625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SzPts val="3200"/>
            </a:pPr>
            <a:r>
              <a:rPr lang="ru-RU" sz="4000" dirty="0"/>
              <a:t>НИКОГДА НЕ РАЗДАВЛИВАЙТЕ КЛЕЩЕЙ СНЯТЫХ С ЛЮДЕЙ ИЛИ ЖИВОТНЫХ – это опасно заражением!</a:t>
            </a:r>
            <a:endParaRPr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92623-A4D2-42E8-B170-98F3F131C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48D476-1C88-4AF6-AD03-70FD0F813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714"/>
            <a:ext cx="9144000" cy="652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7373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16F8B"/>
      </a:accent1>
      <a:accent2>
        <a:srgbClr val="BE46B0"/>
      </a:accent2>
      <a:accent3>
        <a:srgbClr val="FFFFFF"/>
      </a:accent3>
      <a:accent4>
        <a:srgbClr val="000000"/>
      </a:accent4>
      <a:accent5>
        <a:srgbClr val="B0BBC4"/>
      </a:accent5>
      <a:accent6>
        <a:srgbClr val="AC3F9F"/>
      </a:accent6>
      <a:hlink>
        <a:srgbClr val="057AE5"/>
      </a:hlink>
      <a:folHlink>
        <a:srgbClr val="F5740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16F8B"/>
      </a:accent1>
      <a:accent2>
        <a:srgbClr val="BE46B0"/>
      </a:accent2>
      <a:accent3>
        <a:srgbClr val="FFFFFF"/>
      </a:accent3>
      <a:accent4>
        <a:srgbClr val="000000"/>
      </a:accent4>
      <a:accent5>
        <a:srgbClr val="B0BBC4"/>
      </a:accent5>
      <a:accent6>
        <a:srgbClr val="AC3F9F"/>
      </a:accent6>
      <a:hlink>
        <a:srgbClr val="057AE5"/>
      </a:hlink>
      <a:folHlink>
        <a:srgbClr val="F5740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481</Words>
  <Application>Microsoft Office PowerPoint</Application>
  <PresentationFormat>Экран (4:3)</PresentationFormat>
  <Paragraphs>17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Default Design</vt:lpstr>
      <vt:lpstr>1_Default Design</vt:lpstr>
      <vt:lpstr>О П Р Е Д Е Л Е Н И Е</vt:lpstr>
      <vt:lpstr>Эпидемиология</vt:lpstr>
      <vt:lpstr>Презентация PowerPoint</vt:lpstr>
      <vt:lpstr>Как можно заразиться</vt:lpstr>
      <vt:lpstr>КЛИНИКА</vt:lpstr>
      <vt:lpstr>Лечение</vt:lpstr>
      <vt:lpstr>Профилактика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 Р Е Д Е Л Е Н И Е</dc:title>
  <cp:lastModifiedBy>aza.cizdoeva@gmail.com</cp:lastModifiedBy>
  <cp:revision>15</cp:revision>
  <dcterms:modified xsi:type="dcterms:W3CDTF">2024-05-28T09:57:27Z</dcterms:modified>
</cp:coreProperties>
</file>